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71" r:id="rId5"/>
    <p:sldId id="277" r:id="rId6"/>
    <p:sldId id="281" r:id="rId7"/>
    <p:sldId id="278" r:id="rId8"/>
    <p:sldId id="279" r:id="rId9"/>
    <p:sldId id="280" r:id="rId10"/>
    <p:sldId id="259" r:id="rId11"/>
    <p:sldId id="265" r:id="rId12"/>
    <p:sldId id="260" r:id="rId13"/>
    <p:sldId id="266" r:id="rId14"/>
    <p:sldId id="261" r:id="rId15"/>
    <p:sldId id="269" r:id="rId16"/>
    <p:sldId id="272" r:id="rId17"/>
    <p:sldId id="273" r:id="rId18"/>
    <p:sldId id="274" r:id="rId19"/>
    <p:sldId id="275" r:id="rId20"/>
    <p:sldId id="276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A12"/>
    <a:srgbClr val="8393CA"/>
    <a:srgbClr val="00A652"/>
    <a:srgbClr val="8493CA"/>
    <a:srgbClr val="00BA52"/>
    <a:srgbClr val="818181"/>
    <a:srgbClr val="00A651"/>
    <a:srgbClr val="F26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03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4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0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4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1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7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0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8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1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5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A7F5B-B261-8744-95CA-F370B1E9A2E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BDB6-9A17-584E-B1FA-EF0EA91655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Binary_Worksheet1.xlsb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16"/>
            <a:ext cx="9144000" cy="24348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603139" y="6585137"/>
            <a:ext cx="1527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V1.5, </a:t>
            </a:r>
            <a:r>
              <a:rPr lang="pt-BR" sz="1100" b="1" dirty="0" smtClean="0"/>
              <a:t>as </a:t>
            </a:r>
            <a:r>
              <a:rPr lang="pt-BR" sz="1100" b="1" dirty="0" err="1" smtClean="0"/>
              <a:t>of</a:t>
            </a:r>
            <a:r>
              <a:rPr lang="pt-BR" sz="1100" b="1" dirty="0" smtClean="0"/>
              <a:t> </a:t>
            </a:r>
            <a:r>
              <a:rPr lang="pt-BR" sz="1100" b="1" dirty="0" smtClean="0"/>
              <a:t>2015/10/07</a:t>
            </a:r>
            <a:endParaRPr lang="pt-BR" sz="11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89046"/>
            <a:ext cx="47244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Kerbb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138507"/>
            <a:ext cx="428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DBA12"/>
                </a:solidFill>
                <a:latin typeface="Arial"/>
                <a:cs typeface="Arial"/>
              </a:rPr>
              <a:t>MQM x Monitoração comum</a:t>
            </a:r>
            <a:endParaRPr lang="en-US" sz="2400" b="1" dirty="0" smtClean="0">
              <a:solidFill>
                <a:srgbClr val="FDBA12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66995"/>
            <a:ext cx="8229600" cy="1436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O método convencional de trabalho de NOC/monitoração baseia-se no seguinte fluxo: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197169"/>
              </p:ext>
            </p:extLst>
          </p:nvPr>
        </p:nvGraphicFramePr>
        <p:xfrm>
          <a:off x="260350" y="3665538"/>
          <a:ext cx="861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Microsoft Excel Binary Worksheet" r:id="rId4" imgW="8610600" imgH="317500" progId="Excel.SheetBinaryMacroEnabled.12">
                  <p:embed/>
                </p:oleObj>
              </mc:Choice>
              <mc:Fallback>
                <p:oleObj name="Microsoft Excel Binary Worksheet" r:id="rId4" imgW="8610600" imgH="317500" progId="Excel.SheetBinary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350" y="3665538"/>
                        <a:ext cx="8610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816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138507"/>
            <a:ext cx="4286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DBA12"/>
                </a:solidFill>
                <a:latin typeface="Arial"/>
                <a:cs typeface="Arial"/>
              </a:rPr>
              <a:t>MQM x Monitoração comu</a:t>
            </a:r>
            <a:r>
              <a:rPr lang="pt-BR" sz="2400" b="1" dirty="0">
                <a:solidFill>
                  <a:srgbClr val="FDBA12"/>
                </a:solidFill>
                <a:latin typeface="Arial"/>
                <a:cs typeface="Arial"/>
              </a:rPr>
              <a:t>m</a:t>
            </a:r>
            <a:endParaRPr lang="en-US" sz="2400" b="1" dirty="0" smtClean="0">
              <a:solidFill>
                <a:srgbClr val="FDBA12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66995"/>
            <a:ext cx="8229600" cy="1158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x-none" sz="1800" dirty="0" smtClean="0">
                <a:solidFill>
                  <a:srgbClr val="7F7F7F"/>
                </a:solidFill>
                <a:latin typeface="Arial"/>
                <a:cs typeface="Arial"/>
              </a:rPr>
              <a:t>Aqui, o fluxo MQM: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46477"/>
              </p:ext>
            </p:extLst>
          </p:nvPr>
        </p:nvGraphicFramePr>
        <p:xfrm>
          <a:off x="139740" y="2766519"/>
          <a:ext cx="8850969" cy="1847500"/>
        </p:xfrm>
        <a:graphic>
          <a:graphicData uri="http://schemas.openxmlformats.org/drawingml/2006/table">
            <a:tbl>
              <a:tblPr/>
              <a:tblGrid>
                <a:gridCol w="1051264"/>
                <a:gridCol w="69943"/>
                <a:gridCol w="983441"/>
                <a:gridCol w="69943"/>
                <a:gridCol w="1059742"/>
                <a:gridCol w="76302"/>
                <a:gridCol w="1068220"/>
                <a:gridCol w="69943"/>
                <a:gridCol w="1144522"/>
                <a:gridCol w="67823"/>
                <a:gridCol w="1076699"/>
                <a:gridCol w="59346"/>
                <a:gridCol w="1042787"/>
                <a:gridCol w="44509"/>
                <a:gridCol w="966485"/>
              </a:tblGrid>
              <a:tr h="15923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INCIDENTE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SCALATIONS LIST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SERVICEDESK CLIENTE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Identificar perfil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BASE CONHECIMENTO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Identificar perfil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SERVICEDESK CLIENTE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5923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MANUTENÇÃO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24x7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SERVICEDESK KERBBO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Catalogar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SLA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Catalogar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Tratar a informação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SERVICEDESK KERBBO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5923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PREVENTIVO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SLA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Sugerir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Sugerir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51485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7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DETECÇÃO</a:t>
                      </a: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ALERTA</a:t>
                      </a: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ABERTURA DE CHAMADO </a:t>
                      </a: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FAST ANÁLISE</a:t>
                      </a: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TRATATIVA</a:t>
                      </a: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ANÁLISE</a:t>
                      </a: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RELATÓRIOS</a:t>
                      </a: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ENCERRAR CHAMADO</a:t>
                      </a:r>
                    </a:p>
                  </a:txBody>
                  <a:tcPr marL="5918" marR="5918" marT="5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151485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23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BASE DE CONHECIMENTO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TELEFONICO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BASE DE CONHECIMENTO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BASE DE CONHECIMENTO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ACOMPANHAMENTO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Melhoria (PDCA)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Indicadores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SLA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5923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SLA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SMS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CONSULTA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AUXÍLIO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Tratar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Históricos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5923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PRÉ ANÁLISE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REPORTS 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Auxiliar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Auditoria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67191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EMAIL PERSONALIZADO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SLA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Executar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PDCA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  <a:tr h="159230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59595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Resolver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18" marR="5918" marT="59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99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138507"/>
            <a:ext cx="1758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8393CA"/>
                </a:solidFill>
                <a:latin typeface="Arial"/>
                <a:cs typeface="Arial"/>
              </a:rPr>
              <a:t>Diferencial</a:t>
            </a:r>
            <a:endParaRPr lang="en-US" sz="2400" b="1" dirty="0" smtClean="0">
              <a:solidFill>
                <a:srgbClr val="8393CA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66995"/>
            <a:ext cx="8229600" cy="3372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A aplicação de Inteligência sobre o serviço de Monitoração leva os Negócios a evoluírem, mais do que somente se precaverem contra falhas: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 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lvl="0"/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Incidentes passam por análises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lvl="0"/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Análises, quando necessário, tornam-se </a:t>
            </a:r>
            <a:r>
              <a:rPr lang="pt-BR" sz="1800" i="1" dirty="0" smtClean="0">
                <a:solidFill>
                  <a:srgbClr val="7F7F7F"/>
                </a:solidFill>
                <a:latin typeface="Arial"/>
                <a:cs typeface="Arial"/>
              </a:rPr>
              <a:t>Cases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lvl="0"/>
            <a:r>
              <a:rPr lang="pt-BR" sz="1800" i="1" dirty="0" smtClean="0">
                <a:solidFill>
                  <a:srgbClr val="7F7F7F"/>
                </a:solidFill>
                <a:latin typeface="Arial"/>
                <a:cs typeface="Arial"/>
              </a:rPr>
              <a:t>Cases</a:t>
            </a: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 são levados ao Cliente como Melhorias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Melhorias aderem-se à Gestão de Tecnologia como produto de excelência</a:t>
            </a:r>
            <a:r>
              <a:rPr lang="en-US" sz="1800" dirty="0" smtClean="0">
                <a:solidFill>
                  <a:srgbClr val="7F7F7F"/>
                </a:solidFill>
                <a:effectLst/>
                <a:latin typeface="Arial"/>
                <a:cs typeface="Arial"/>
              </a:rPr>
              <a:t> 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8276" y="2705725"/>
            <a:ext cx="62074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F26522"/>
                </a:solidFill>
                <a:latin typeface="Arial"/>
                <a:cs typeface="Arial"/>
              </a:rPr>
              <a:t>Inteligência</a:t>
            </a:r>
            <a:r>
              <a:rPr lang="en-US" sz="8800" dirty="0" smtClean="0">
                <a:solidFill>
                  <a:srgbClr val="F26522"/>
                </a:solidFill>
                <a:latin typeface="Arial"/>
                <a:cs typeface="Arial"/>
              </a:rPr>
              <a:t>!</a:t>
            </a:r>
            <a:endParaRPr lang="en-US" sz="8800" dirty="0">
              <a:solidFill>
                <a:srgbClr val="F26522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13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138507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8393CA"/>
                </a:solidFill>
                <a:latin typeface="Arial"/>
                <a:cs typeface="Arial"/>
              </a:rPr>
              <a:t>Na prática</a:t>
            </a:r>
            <a:endParaRPr lang="en-US" sz="2400" b="1" dirty="0" smtClean="0">
              <a:solidFill>
                <a:srgbClr val="8393CA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66995"/>
            <a:ext cx="8229600" cy="3372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 smtClean="0">
                <a:solidFill>
                  <a:srgbClr val="818181"/>
                </a:solidFill>
                <a:latin typeface="Arial"/>
                <a:cs typeface="Arial"/>
              </a:rPr>
              <a:t>Nossas ferramentas permitem a monitoração ilimitada de ativos e sensores destes ativos, desde que estes sejam capazes de entregar dados para coleta.</a:t>
            </a:r>
          </a:p>
          <a:p>
            <a:pPr marL="0" indent="0" algn="just">
              <a:buNone/>
            </a:pPr>
            <a:endParaRPr lang="pt-BR" sz="1800" dirty="0" smtClean="0">
              <a:solidFill>
                <a:srgbClr val="818181"/>
              </a:solidFill>
              <a:latin typeface="Arial"/>
              <a:cs typeface="Arial"/>
            </a:endParaRPr>
          </a:p>
          <a:p>
            <a:pPr marL="0" indent="0" algn="just">
              <a:buFont typeface="Arial"/>
              <a:buNone/>
            </a:pPr>
            <a:r>
              <a:rPr lang="pt-BR" sz="1800" dirty="0" smtClean="0">
                <a:solidFill>
                  <a:srgbClr val="818181"/>
                </a:solidFill>
                <a:latin typeface="Arial"/>
                <a:cs typeface="Arial"/>
              </a:rPr>
              <a:t>Ativos: </a:t>
            </a:r>
            <a:r>
              <a:rPr lang="pt-BR" sz="1800" i="1" dirty="0" smtClean="0">
                <a:solidFill>
                  <a:srgbClr val="818181"/>
                </a:solidFill>
                <a:latin typeface="Arial"/>
                <a:cs typeface="Arial"/>
              </a:rPr>
              <a:t>desktops</a:t>
            </a:r>
            <a:r>
              <a:rPr lang="pt-BR" sz="1800" dirty="0" smtClean="0">
                <a:solidFill>
                  <a:srgbClr val="818181"/>
                </a:solidFill>
                <a:latin typeface="Arial"/>
                <a:cs typeface="Arial"/>
              </a:rPr>
              <a:t>, servidores, equipamentos de telecom (roteadores, </a:t>
            </a:r>
            <a:r>
              <a:rPr lang="pt-BR" sz="1800" i="1" dirty="0" smtClean="0">
                <a:solidFill>
                  <a:srgbClr val="818181"/>
                </a:solidFill>
                <a:latin typeface="Arial"/>
                <a:cs typeface="Arial"/>
              </a:rPr>
              <a:t>switches</a:t>
            </a:r>
            <a:r>
              <a:rPr lang="pt-BR" sz="1800" dirty="0" smtClean="0">
                <a:solidFill>
                  <a:srgbClr val="818181"/>
                </a:solidFill>
                <a:latin typeface="Arial"/>
                <a:cs typeface="Arial"/>
              </a:rPr>
              <a:t>, </a:t>
            </a:r>
            <a:r>
              <a:rPr lang="pt-BR" sz="1800" i="1" dirty="0" err="1" smtClean="0">
                <a:solidFill>
                  <a:srgbClr val="818181"/>
                </a:solidFill>
                <a:latin typeface="Arial"/>
                <a:cs typeface="Arial"/>
              </a:rPr>
              <a:t>access</a:t>
            </a:r>
            <a:r>
              <a:rPr lang="pt-BR" sz="1800" i="1" dirty="0" smtClean="0">
                <a:solidFill>
                  <a:srgbClr val="818181"/>
                </a:solidFill>
                <a:latin typeface="Arial"/>
                <a:cs typeface="Arial"/>
              </a:rPr>
              <a:t> points</a:t>
            </a:r>
            <a:r>
              <a:rPr lang="pt-BR" sz="1800" dirty="0" smtClean="0">
                <a:solidFill>
                  <a:srgbClr val="818181"/>
                </a:solidFill>
                <a:latin typeface="Arial"/>
                <a:cs typeface="Arial"/>
              </a:rPr>
              <a:t>, telefonia IP, etc.), impressoras entre outros.</a:t>
            </a:r>
          </a:p>
          <a:p>
            <a:pPr marL="0" indent="0" algn="just">
              <a:buFont typeface="Arial"/>
              <a:buNone/>
            </a:pPr>
            <a:endParaRPr lang="pt-BR" sz="1800" dirty="0" smtClean="0">
              <a:solidFill>
                <a:srgbClr val="818181"/>
              </a:solidFill>
              <a:latin typeface="Arial"/>
              <a:cs typeface="Arial"/>
            </a:endParaRPr>
          </a:p>
          <a:p>
            <a:pPr marL="0" indent="0" algn="just">
              <a:buFont typeface="Arial"/>
              <a:buNone/>
            </a:pPr>
            <a:r>
              <a:rPr lang="pt-BR" sz="1800" dirty="0" smtClean="0">
                <a:solidFill>
                  <a:srgbClr val="818181"/>
                </a:solidFill>
                <a:latin typeface="Arial"/>
                <a:cs typeface="Arial"/>
              </a:rPr>
              <a:t>Sensores: performance (disco, CPU, memória, </a:t>
            </a:r>
            <a:r>
              <a:rPr lang="pt-BR" sz="1800" i="1" dirty="0" smtClean="0">
                <a:solidFill>
                  <a:srgbClr val="818181"/>
                </a:solidFill>
                <a:latin typeface="Arial"/>
                <a:cs typeface="Arial"/>
              </a:rPr>
              <a:t>hardware</a:t>
            </a:r>
            <a:r>
              <a:rPr lang="pt-BR" sz="1800" dirty="0" smtClean="0">
                <a:solidFill>
                  <a:srgbClr val="818181"/>
                </a:solidFill>
                <a:latin typeface="Arial"/>
                <a:cs typeface="Arial"/>
              </a:rPr>
              <a:t>, temperatura), consumo de banda de rede, </a:t>
            </a:r>
            <a:r>
              <a:rPr lang="pt-BR" sz="1800" i="1" dirty="0" smtClean="0">
                <a:solidFill>
                  <a:srgbClr val="818181"/>
                </a:solidFill>
                <a:latin typeface="Arial"/>
                <a:cs typeface="Arial"/>
              </a:rPr>
              <a:t>links</a:t>
            </a:r>
            <a:r>
              <a:rPr lang="pt-BR" sz="1800" dirty="0" smtClean="0">
                <a:solidFill>
                  <a:srgbClr val="818181"/>
                </a:solidFill>
                <a:latin typeface="Arial"/>
                <a:cs typeface="Arial"/>
              </a:rPr>
              <a:t> de internet, </a:t>
            </a:r>
            <a:r>
              <a:rPr lang="pt-BR" sz="1800" i="1" dirty="0" err="1" smtClean="0">
                <a:solidFill>
                  <a:srgbClr val="818181"/>
                </a:solidFill>
                <a:latin typeface="Arial"/>
                <a:cs typeface="Arial"/>
              </a:rPr>
              <a:t>flow</a:t>
            </a:r>
            <a:r>
              <a:rPr lang="pt-BR" sz="1800" dirty="0" smtClean="0">
                <a:solidFill>
                  <a:srgbClr val="818181"/>
                </a:solidFill>
                <a:latin typeface="Arial"/>
                <a:cs typeface="Arial"/>
              </a:rPr>
              <a:t> (protocolos), ligações, mapeamento e auditoria de acessos na rede, entre outros.</a:t>
            </a:r>
            <a:endParaRPr lang="pt-BR" sz="1800" dirty="0">
              <a:solidFill>
                <a:srgbClr val="818181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85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1138507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8393CA"/>
                </a:solidFill>
                <a:latin typeface="Arial"/>
                <a:cs typeface="Arial"/>
              </a:rPr>
              <a:t>Resumo dos Benefícios</a:t>
            </a:r>
            <a:endParaRPr lang="en-US" sz="2400" b="1" dirty="0" smtClean="0">
              <a:solidFill>
                <a:srgbClr val="8393CA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66995"/>
            <a:ext cx="8229600" cy="33728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Através de um </a:t>
            </a:r>
            <a:r>
              <a:rPr lang="pt-BR" sz="1800" i="1" dirty="0" smtClean="0">
                <a:solidFill>
                  <a:srgbClr val="7F7F7F"/>
                </a:solidFill>
                <a:latin typeface="Arial"/>
                <a:cs typeface="Arial"/>
              </a:rPr>
              <a:t>framework</a:t>
            </a: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 próprio que entende a regra de negócios do Cliente e se aplica a ela com inteligência, obtemos como benefícios diretos: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 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Racionalização da infraestrutura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Orientação dos investimentos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Resolução de recorrências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Diminuição do </a:t>
            </a:r>
            <a:r>
              <a:rPr lang="pt-BR" sz="1800" i="1" dirty="0" err="1" smtClean="0">
                <a:solidFill>
                  <a:srgbClr val="7F7F7F"/>
                </a:solidFill>
                <a:latin typeface="Arial"/>
                <a:cs typeface="Arial"/>
              </a:rPr>
              <a:t>downtime</a:t>
            </a:r>
            <a:endParaRPr lang="pt-BR" sz="1800" i="1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Racionalização de equipes</a:t>
            </a:r>
            <a:endParaRPr lang="en-US" sz="1800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</a:pP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5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70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pic>
        <p:nvPicPr>
          <p:cNvPr id="12" name="Picture 11" descr="Untitled-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/>
          <a:stretch/>
        </p:blipFill>
        <p:spPr>
          <a:xfrm>
            <a:off x="151720" y="954364"/>
            <a:ext cx="8840561" cy="4871998"/>
          </a:xfrm>
          <a:prstGeom prst="rect">
            <a:avLst/>
          </a:prstGeom>
        </p:spPr>
      </p:pic>
      <p:cxnSp>
        <p:nvCxnSpPr>
          <p:cNvPr id="13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5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pic>
        <p:nvPicPr>
          <p:cNvPr id="16" name="Picture 15" descr="Untitled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/>
          <a:stretch/>
        </p:blipFill>
        <p:spPr>
          <a:xfrm>
            <a:off x="1116788" y="888705"/>
            <a:ext cx="6968518" cy="5048051"/>
          </a:xfrm>
          <a:prstGeom prst="rect">
            <a:avLst/>
          </a:prstGeom>
        </p:spPr>
      </p:pic>
      <p:cxnSp>
        <p:nvCxnSpPr>
          <p:cNvPr id="14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27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pic>
        <p:nvPicPr>
          <p:cNvPr id="10" name="Picture 9" descr="Untitled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6" y="864157"/>
            <a:ext cx="7698428" cy="5157643"/>
          </a:xfrm>
          <a:prstGeom prst="rect">
            <a:avLst/>
          </a:prstGeom>
        </p:spPr>
      </p:pic>
      <p:cxnSp>
        <p:nvCxnSpPr>
          <p:cNvPr id="13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62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pic>
        <p:nvPicPr>
          <p:cNvPr id="10" name="Picture 9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74" y="840282"/>
            <a:ext cx="7588810" cy="5208150"/>
          </a:xfrm>
          <a:prstGeom prst="rect">
            <a:avLst/>
          </a:prstGeom>
        </p:spPr>
      </p:pic>
      <p:cxnSp>
        <p:nvCxnSpPr>
          <p:cNvPr id="13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13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pic>
        <p:nvPicPr>
          <p:cNvPr id="9" name="Picture 8" descr="Untitled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" y="1425596"/>
            <a:ext cx="8949409" cy="3983537"/>
          </a:xfrm>
          <a:prstGeom prst="rect">
            <a:avLst/>
          </a:prstGeom>
        </p:spPr>
      </p:pic>
      <p:cxnSp>
        <p:nvCxnSpPr>
          <p:cNvPr id="13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45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861935"/>
            <a:ext cx="8229600" cy="393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Com a constante evolução da Tecnologia dentro dos Negócios, negligenciar o gerenciamento de seus ativos (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hardware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software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aplicações, meios de comunicação) pode ser extremamente arriscado e causar prejuízos econômicos irreparáveis.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E, com a crescente unificação dos ambientes computacionais, é imprescindível a integração entre sistemas de informação e áreas de negócios.</a:t>
            </a:r>
          </a:p>
          <a:p>
            <a:pPr marL="0" indent="0" algn="just">
              <a:buNone/>
            </a:pPr>
            <a:endParaRPr lang="pt-B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Tudo isso demanda gerência total dos ativos de TI de forma inteligente, transparente e com respostas rápidas, mantendo aderência aos Processos e Procedimentos implantados e viabilizando melhoria contínua.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138507"/>
            <a:ext cx="365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818181"/>
                </a:solidFill>
                <a:latin typeface="Arial"/>
                <a:cs typeface="Arial"/>
              </a:rPr>
              <a:t>Overview : Monitoração</a:t>
            </a:r>
            <a:endParaRPr lang="en-US" sz="2400" b="1" dirty="0" smtClean="0">
              <a:solidFill>
                <a:srgbClr val="818181"/>
              </a:solidFill>
              <a:latin typeface="Arial"/>
              <a:cs typeface="Arial"/>
            </a:endParaRPr>
          </a:p>
        </p:txBody>
      </p:sp>
      <p:cxnSp>
        <p:nvCxnSpPr>
          <p:cNvPr id="16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04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pic>
        <p:nvPicPr>
          <p:cNvPr id="9" name="Picture 8" descr="Untitled-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37" y="896226"/>
            <a:ext cx="7072685" cy="5097159"/>
          </a:xfrm>
          <a:prstGeom prst="rect">
            <a:avLst/>
          </a:prstGeom>
        </p:spPr>
      </p:pic>
      <p:cxnSp>
        <p:nvCxnSpPr>
          <p:cNvPr id="13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53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1752" y="806149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13850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818181"/>
                </a:solidFill>
                <a:latin typeface="Arial"/>
                <a:cs typeface="Arial"/>
              </a:rPr>
              <a:t>Solicite um POC</a:t>
            </a:r>
            <a:endParaRPr lang="en-US" sz="2400" b="1" dirty="0" smtClean="0">
              <a:solidFill>
                <a:srgbClr val="818181"/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763963"/>
            <a:ext cx="8229600" cy="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O modelo de POC (</a:t>
            </a:r>
            <a:r>
              <a:rPr lang="pt-BR" sz="1800" i="1" dirty="0" err="1" smtClean="0">
                <a:solidFill>
                  <a:srgbClr val="7F7F7F"/>
                </a:solidFill>
                <a:latin typeface="Arial"/>
                <a:cs typeface="Arial"/>
              </a:rPr>
              <a:t>Proof</a:t>
            </a:r>
            <a:r>
              <a:rPr lang="pt-BR" sz="1800" i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pt-BR" sz="1800" i="1" dirty="0" err="1" smtClean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lang="pt-BR" sz="1800" i="1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pt-BR" sz="1800" i="1" dirty="0" err="1" smtClean="0">
                <a:solidFill>
                  <a:srgbClr val="7F7F7F"/>
                </a:solidFill>
                <a:latin typeface="Arial"/>
                <a:cs typeface="Arial"/>
              </a:rPr>
              <a:t>Concept</a:t>
            </a: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) é totalmente ajustável de acordo com as necessidades de seu Negócio, com eficiência garantida pelos pilares e metodologia MQM da Kerbbo.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 </a:t>
            </a:r>
          </a:p>
          <a:p>
            <a:pPr marL="0" indent="0" algn="just">
              <a:buFont typeface="Arial"/>
              <a:buNone/>
            </a:pPr>
            <a:endParaRPr lang="pt-BR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023" y="5516495"/>
            <a:ext cx="8016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818181"/>
                </a:solidFill>
                <a:latin typeface="Verdana"/>
                <a:cs typeface="Verdana"/>
              </a:rPr>
              <a:t>Kerbbo e suas ferramentas, como MQM – Mais Que Monitoração, são Propriedades Intelectuais Reservadas.</a:t>
            </a:r>
            <a:endParaRPr lang="pt-BR" sz="1100" dirty="0">
              <a:solidFill>
                <a:srgbClr val="818181"/>
              </a:solidFill>
              <a:latin typeface="Verdana"/>
              <a:cs typeface="Verdana"/>
            </a:endParaRPr>
          </a:p>
        </p:txBody>
      </p:sp>
      <p:pic>
        <p:nvPicPr>
          <p:cNvPr id="11" name="Picture 10" descr="Kerbbo4Blog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33" y="3437207"/>
            <a:ext cx="3299769" cy="121874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247094" y="5812628"/>
            <a:ext cx="36070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 err="1" smtClean="0">
                <a:solidFill>
                  <a:schemeClr val="bg1">
                    <a:lumMod val="50000"/>
                  </a:schemeClr>
                </a:solidFill>
              </a:rPr>
              <a:t>Sources</a:t>
            </a:r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: CA-Computer Associates, Paessler, </a:t>
            </a:r>
            <a:r>
              <a:rPr lang="pt-BR" sz="1100" dirty="0" err="1" smtClean="0">
                <a:solidFill>
                  <a:schemeClr val="bg1">
                    <a:lumMod val="50000"/>
                  </a:schemeClr>
                </a:solidFill>
              </a:rPr>
              <a:t>Computerworld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1" y="3437207"/>
            <a:ext cx="3130709" cy="121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31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38507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818181"/>
                </a:solidFill>
                <a:latin typeface="Arial"/>
                <a:cs typeface="Arial"/>
              </a:rPr>
              <a:t>E o que é o MQM?</a:t>
            </a:r>
            <a:endParaRPr lang="en-US" sz="2400" b="1" dirty="0" smtClean="0">
              <a:solidFill>
                <a:srgbClr val="818181"/>
              </a:solidFill>
              <a:latin typeface="Arial"/>
              <a:cs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8995" y="2705725"/>
            <a:ext cx="48260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8393CA"/>
                </a:solidFill>
                <a:latin typeface="Arial"/>
                <a:cs typeface="Arial"/>
              </a:rPr>
              <a:t>Melhoria</a:t>
            </a:r>
            <a:r>
              <a:rPr lang="en-US" sz="8800" dirty="0">
                <a:solidFill>
                  <a:srgbClr val="8393CA"/>
                </a:solidFill>
                <a:latin typeface="Arial"/>
                <a:cs typeface="Arial"/>
              </a:rPr>
              <a:t>!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866995"/>
            <a:ext cx="8229600" cy="4157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Observando que o monitoramento de uma infraestrutura tecnológica pode agregar valor aos Negócios, desenvolvemos a solução MQM – Mais que Monitoração.</a:t>
            </a:r>
          </a:p>
          <a:p>
            <a:pPr marL="0" indent="0" algn="just">
              <a:buFont typeface="Arial"/>
              <a:buNone/>
            </a:pP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 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Talhada a partir de experiências em seguimentos diversos e tendo a Tecnologia da Informação como pilar central, MQM é Inteligência </a:t>
            </a: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como </a:t>
            </a: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Serviço (o </a:t>
            </a:r>
            <a:r>
              <a:rPr lang="pt-BR" sz="1800" dirty="0" err="1" smtClean="0">
                <a:solidFill>
                  <a:srgbClr val="7F7F7F"/>
                </a:solidFill>
                <a:latin typeface="Arial"/>
                <a:cs typeface="Arial"/>
              </a:rPr>
              <a:t>IaaS</a:t>
            </a: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 Kerbbo!), que reúne Melhores Práticas e Governança Direcionada a um conjunto das melhores ferramentas de monitoração do mercado.</a:t>
            </a:r>
          </a:p>
          <a:p>
            <a:pPr marL="0" indent="0" algn="just">
              <a:buNone/>
            </a:pPr>
            <a:endParaRPr lang="pt-BR" sz="18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just">
              <a:buFont typeface="Arial"/>
              <a:buNone/>
            </a:pPr>
            <a:r>
              <a:rPr lang="pt-BR" sz="1800" dirty="0" smtClean="0">
                <a:solidFill>
                  <a:srgbClr val="7F7F7F"/>
                </a:solidFill>
                <a:latin typeface="Arial"/>
                <a:cs typeface="Arial"/>
              </a:rPr>
              <a:t>Como resultado, MQM vai além da simples detecção de um problema, incorporando camadas de Gestão e Governança que podem beneficiar empresas, indústrias e organizações como um todo.</a:t>
            </a:r>
          </a:p>
        </p:txBody>
      </p:sp>
      <p:cxnSp>
        <p:nvCxnSpPr>
          <p:cNvPr id="15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02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138507"/>
            <a:ext cx="4283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818181"/>
                </a:solidFill>
                <a:latin typeface="Arial"/>
                <a:cs typeface="Arial"/>
              </a:rPr>
              <a:t>E por que preciso do MQM?</a:t>
            </a:r>
            <a:endParaRPr lang="en-US" sz="2400" b="1" dirty="0" smtClean="0">
              <a:solidFill>
                <a:srgbClr val="818181"/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66995"/>
            <a:ext cx="8229600" cy="2118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>
                <a:solidFill>
                  <a:srgbClr val="7F7F7F"/>
                </a:solidFill>
                <a:latin typeface="Arial"/>
                <a:cs typeface="Arial"/>
              </a:rPr>
              <a:t>Quando as camadas de Governança Direcionada são aplicadas às Regras de Negócios de nossos Clientes, o MQM vai além da simples detecção de eventos e consequente disparo de alertas pelo NOC. </a:t>
            </a:r>
          </a:p>
          <a:p>
            <a:pPr marL="0" indent="0" algn="just">
              <a:buNone/>
            </a:pPr>
            <a:endParaRPr lang="pt-BR" sz="18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pt-BR" sz="1800" dirty="0">
                <a:solidFill>
                  <a:srgbClr val="7F7F7F"/>
                </a:solidFill>
                <a:latin typeface="Arial"/>
                <a:cs typeface="Arial"/>
              </a:rPr>
              <a:t>Com foco contínuo na monitoração, MQM integra-se às Operações e adapta-se às Políticas e Processos, tornando-se ferramenta de Inteligência para: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752" y="715996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617477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Kerbb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326" y="6334848"/>
            <a:ext cx="1098083" cy="3827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373821" y="2141512"/>
            <a:ext cx="4396358" cy="2512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>
                <a:solidFill>
                  <a:srgbClr val="00A651"/>
                </a:solidFill>
                <a:latin typeface="Arial"/>
                <a:cs typeface="Arial"/>
              </a:rPr>
              <a:t>&gt; </a:t>
            </a:r>
            <a:r>
              <a:rPr lang="pt-BR" dirty="0">
                <a:solidFill>
                  <a:srgbClr val="00A651"/>
                </a:solidFill>
                <a:latin typeface="Arial"/>
                <a:cs typeface="Arial"/>
              </a:rPr>
              <a:t>Prevenção de impactos negativos na Produção, minimizando riscos financeiros.</a:t>
            </a:r>
            <a:endParaRPr lang="pt-BR" dirty="0" smtClean="0">
              <a:solidFill>
                <a:srgbClr val="00A65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9134" y="518286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66072" y="2161829"/>
            <a:ext cx="4811857" cy="2534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00A651"/>
                </a:solidFill>
                <a:latin typeface="Arial"/>
                <a:cs typeface="Arial"/>
              </a:rPr>
              <a:t>&gt; Incrementar o lucro por produtividade, pela análise inteligente do histórico de eventos coletado.</a:t>
            </a:r>
            <a:endParaRPr lang="pt-BR" dirty="0" smtClean="0">
              <a:solidFill>
                <a:srgbClr val="00A651"/>
              </a:solidFill>
              <a:latin typeface="Arial"/>
              <a:cs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88881" y="2422828"/>
            <a:ext cx="5566238" cy="2012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solidFill>
                  <a:srgbClr val="00A651"/>
                </a:solidFill>
                <a:latin typeface="Arial"/>
                <a:cs typeface="Arial"/>
              </a:rPr>
              <a:t>&gt; Balizar ações estratégicas pelo conhecimento de todas as capacidades dos recursos disponíveis.</a:t>
            </a:r>
            <a:endParaRPr lang="pt-BR" dirty="0" smtClean="0">
              <a:solidFill>
                <a:srgbClr val="00A651"/>
              </a:solidFill>
              <a:latin typeface="Arial"/>
              <a:cs typeface="Arial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" y="96572"/>
            <a:ext cx="1409164" cy="5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4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1" grpId="1"/>
      <p:bldP spid="13" grpId="0"/>
      <p:bldP spid="13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6447729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LogoKerbb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1" r="22010"/>
          <a:stretch/>
        </p:blipFill>
        <p:spPr>
          <a:xfrm>
            <a:off x="8818049" y="6550924"/>
            <a:ext cx="244517" cy="24857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05684" y="3972555"/>
            <a:ext cx="8229600" cy="2494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Como </a:t>
            </a:r>
            <a:r>
              <a:rPr lang="pt-B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IaaS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[conceito Kerbbo </a:t>
            </a:r>
            <a:r>
              <a:rPr lang="pt-BR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Intelligence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as a Service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] de escopo direcionável, devido a sua natureza modular, o Kerbbo MQM pode atender diferentes Verticais de Negócios onde TI é fundamental como ferramenta operacional, mas não é parte do 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core business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0" indent="0" algn="just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Uma dessas verticais é o Mercado Financeiro, onde telecom, sistemas, aplicações e dados disponíveis 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full time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são vitais.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313046" y="3294305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A652"/>
                </a:solidFill>
                <a:latin typeface="Arial"/>
                <a:cs typeface="Arial"/>
              </a:rPr>
              <a:t>Evolução do MQM: FITS</a:t>
            </a:r>
            <a:endParaRPr lang="en-US" sz="2400" b="1" dirty="0" smtClean="0">
              <a:solidFill>
                <a:srgbClr val="00A652"/>
              </a:solidFill>
              <a:latin typeface="Arial"/>
              <a:cs typeface="Arial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733031"/>
            <a:ext cx="8572500" cy="2286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9"/>
          <a:stretch/>
        </p:blipFill>
        <p:spPr>
          <a:xfrm>
            <a:off x="285750" y="158110"/>
            <a:ext cx="363280" cy="3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3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498514" y="2980986"/>
            <a:ext cx="8108552" cy="2573657"/>
            <a:chOff x="547349" y="1955441"/>
            <a:chExt cx="6870882" cy="2180820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3137417" y="2818337"/>
              <a:ext cx="1789826" cy="438949"/>
            </a:xfrm>
            <a:prstGeom prst="roundRect">
              <a:avLst/>
            </a:prstGeom>
            <a:solidFill>
              <a:srgbClr val="8493CA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TI/Infraestrutura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tângulo de cantos arredondados 6"/>
            <p:cNvSpPr/>
            <p:nvPr/>
          </p:nvSpPr>
          <p:spPr>
            <a:xfrm>
              <a:off x="3137417" y="1955441"/>
              <a:ext cx="1781579" cy="431448"/>
            </a:xfrm>
            <a:prstGeom prst="roundRect">
              <a:avLst/>
            </a:prstGeom>
            <a:solidFill>
              <a:srgbClr val="FDBA1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Segurança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547349" y="2825839"/>
              <a:ext cx="1796606" cy="431448"/>
            </a:xfrm>
            <a:prstGeom prst="roundRect">
              <a:avLst/>
            </a:prstGeom>
            <a:solidFill>
              <a:srgbClr val="FDBA1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Confidencialidade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5621625" y="2833341"/>
              <a:ext cx="1796606" cy="431448"/>
            </a:xfrm>
            <a:prstGeom prst="roundRect">
              <a:avLst/>
            </a:prstGeom>
            <a:solidFill>
              <a:srgbClr val="FDBA1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i="1" dirty="0" err="1" smtClean="0">
                  <a:solidFill>
                    <a:schemeClr val="bg1"/>
                  </a:solidFill>
                </a:rPr>
                <a:t>Compliance</a:t>
              </a:r>
              <a:endParaRPr lang="pt-BR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3130637" y="3702665"/>
              <a:ext cx="1796606" cy="433596"/>
            </a:xfrm>
            <a:prstGeom prst="roundRect">
              <a:avLst/>
            </a:prstGeom>
            <a:solidFill>
              <a:srgbClr val="FDBA1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</a:rPr>
                <a:t>Riscos</a:t>
              </a:r>
              <a:endParaRPr lang="pt-BR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Conector em curva 14"/>
            <p:cNvCxnSpPr>
              <a:stCxn id="8" idx="0"/>
              <a:endCxn id="7" idx="1"/>
            </p:cNvCxnSpPr>
            <p:nvPr/>
          </p:nvCxnSpPr>
          <p:spPr>
            <a:xfrm rot="5400000" flipH="1" flipV="1">
              <a:off x="1964197" y="1652620"/>
              <a:ext cx="654674" cy="1691765"/>
            </a:xfrm>
            <a:prstGeom prst="curvedConnector2">
              <a:avLst/>
            </a:prstGeom>
            <a:ln>
              <a:solidFill>
                <a:srgbClr val="00A65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em curva 16"/>
            <p:cNvCxnSpPr>
              <a:stCxn id="7" idx="3"/>
              <a:endCxn id="9" idx="0"/>
            </p:cNvCxnSpPr>
            <p:nvPr/>
          </p:nvCxnSpPr>
          <p:spPr>
            <a:xfrm>
              <a:off x="4918996" y="2171165"/>
              <a:ext cx="1600932" cy="662176"/>
            </a:xfrm>
            <a:prstGeom prst="curvedConnector2">
              <a:avLst/>
            </a:prstGeom>
            <a:ln cmpd="sng">
              <a:solidFill>
                <a:srgbClr val="00BA5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em curva 18"/>
            <p:cNvCxnSpPr>
              <a:stCxn id="9" idx="2"/>
              <a:endCxn id="10" idx="3"/>
            </p:cNvCxnSpPr>
            <p:nvPr/>
          </p:nvCxnSpPr>
          <p:spPr>
            <a:xfrm rot="5400000">
              <a:off x="5396249" y="2795784"/>
              <a:ext cx="654674" cy="1592685"/>
            </a:xfrm>
            <a:prstGeom prst="curvedConnector2">
              <a:avLst/>
            </a:prstGeom>
            <a:ln>
              <a:solidFill>
                <a:srgbClr val="00A65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em curva 20"/>
            <p:cNvCxnSpPr>
              <a:stCxn id="10" idx="1"/>
              <a:endCxn id="8" idx="2"/>
            </p:cNvCxnSpPr>
            <p:nvPr/>
          </p:nvCxnSpPr>
          <p:spPr>
            <a:xfrm rot="10800000">
              <a:off x="1445653" y="3257287"/>
              <a:ext cx="1684985" cy="662176"/>
            </a:xfrm>
            <a:prstGeom prst="curvedConnector2">
              <a:avLst/>
            </a:prstGeom>
            <a:ln>
              <a:solidFill>
                <a:srgbClr val="00A65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>
              <a:stCxn id="9" idx="1"/>
              <a:endCxn id="6" idx="3"/>
            </p:cNvCxnSpPr>
            <p:nvPr/>
          </p:nvCxnSpPr>
          <p:spPr>
            <a:xfrm flipH="1" flipV="1">
              <a:off x="4927243" y="3037812"/>
              <a:ext cx="694382" cy="11253"/>
            </a:xfrm>
            <a:prstGeom prst="line">
              <a:avLst/>
            </a:prstGeom>
            <a:ln>
              <a:solidFill>
                <a:srgbClr val="00BA5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>
              <a:stCxn id="6" idx="1"/>
              <a:endCxn id="8" idx="3"/>
            </p:cNvCxnSpPr>
            <p:nvPr/>
          </p:nvCxnSpPr>
          <p:spPr>
            <a:xfrm flipH="1">
              <a:off x="2343955" y="3037812"/>
              <a:ext cx="793462" cy="3751"/>
            </a:xfrm>
            <a:prstGeom prst="line">
              <a:avLst/>
            </a:prstGeom>
            <a:ln>
              <a:solidFill>
                <a:srgbClr val="00A65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>
              <a:stCxn id="6" idx="0"/>
              <a:endCxn id="7" idx="2"/>
            </p:cNvCxnSpPr>
            <p:nvPr/>
          </p:nvCxnSpPr>
          <p:spPr>
            <a:xfrm flipH="1" flipV="1">
              <a:off x="4028207" y="2386889"/>
              <a:ext cx="4123" cy="431448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>
              <a:stCxn id="6" idx="2"/>
              <a:endCxn id="10" idx="0"/>
            </p:cNvCxnSpPr>
            <p:nvPr/>
          </p:nvCxnSpPr>
          <p:spPr>
            <a:xfrm flipH="1">
              <a:off x="4028940" y="3257286"/>
              <a:ext cx="3390" cy="445379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Imagem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9"/>
          <a:stretch/>
        </p:blipFill>
        <p:spPr>
          <a:xfrm>
            <a:off x="285750" y="158110"/>
            <a:ext cx="363280" cy="381774"/>
          </a:xfrm>
          <a:prstGeom prst="rect">
            <a:avLst/>
          </a:prstGeom>
        </p:spPr>
      </p:pic>
      <p:cxnSp>
        <p:nvCxnSpPr>
          <p:cNvPr id="50" name="Straight Connector 4"/>
          <p:cNvCxnSpPr/>
          <p:nvPr/>
        </p:nvCxnSpPr>
        <p:spPr>
          <a:xfrm>
            <a:off x="0" y="6447729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9" descr="LogoKerbb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1" r="22010"/>
          <a:stretch/>
        </p:blipFill>
        <p:spPr>
          <a:xfrm>
            <a:off x="8818049" y="6550924"/>
            <a:ext cx="244517" cy="248571"/>
          </a:xfrm>
          <a:prstGeom prst="rect">
            <a:avLst/>
          </a:prstGeom>
        </p:spPr>
      </p:pic>
      <p:sp>
        <p:nvSpPr>
          <p:cNvPr id="52" name="Content Placeholder 2"/>
          <p:cNvSpPr txBox="1">
            <a:spLocks/>
          </p:cNvSpPr>
          <p:nvPr/>
        </p:nvSpPr>
        <p:spPr>
          <a:xfrm>
            <a:off x="405684" y="1584196"/>
            <a:ext cx="8229600" cy="952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E, além da necessidade de alta disponibilidade, existem as interações entre Infraestrutura de TI e Confidencialidade, Segurança da Informação, Riscos, </a:t>
            </a:r>
            <a:r>
              <a:rPr lang="pt-BR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Compliance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e outras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áreas/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frameworks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de negócios.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3" name="TextBox 11"/>
          <p:cNvSpPr txBox="1"/>
          <p:nvPr/>
        </p:nvSpPr>
        <p:spPr>
          <a:xfrm>
            <a:off x="313046" y="892293"/>
            <a:ext cx="3701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A652"/>
                </a:solidFill>
                <a:latin typeface="Arial"/>
                <a:cs typeface="Arial"/>
              </a:rPr>
              <a:t>Evolução do MQM: FITS</a:t>
            </a:r>
            <a:endParaRPr lang="en-US" sz="2400" b="1" dirty="0" smtClean="0">
              <a:solidFill>
                <a:srgbClr val="00A65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271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57201" y="2476929"/>
            <a:ext cx="680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cs typeface="Arial"/>
            </a:endParaRPr>
          </a:p>
        </p:txBody>
      </p:sp>
      <p:cxnSp>
        <p:nvCxnSpPr>
          <p:cNvPr id="26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9"/>
          <a:stretch/>
        </p:blipFill>
        <p:spPr>
          <a:xfrm>
            <a:off x="285750" y="158110"/>
            <a:ext cx="363280" cy="381774"/>
          </a:xfrm>
          <a:prstGeom prst="rect">
            <a:avLst/>
          </a:prstGeom>
        </p:spPr>
      </p:pic>
      <p:cxnSp>
        <p:nvCxnSpPr>
          <p:cNvPr id="28" name="Straight Connector 4"/>
          <p:cNvCxnSpPr/>
          <p:nvPr/>
        </p:nvCxnSpPr>
        <p:spPr>
          <a:xfrm>
            <a:off x="0" y="6447729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9" descr="LogoKerbb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1" r="22010"/>
          <a:stretch/>
        </p:blipFill>
        <p:spPr>
          <a:xfrm>
            <a:off x="8818049" y="6550924"/>
            <a:ext cx="244517" cy="248571"/>
          </a:xfrm>
          <a:prstGeom prst="rect">
            <a:avLst/>
          </a:prstGeom>
        </p:spPr>
      </p:pic>
      <p:sp>
        <p:nvSpPr>
          <p:cNvPr id="30" name="TextBox 11"/>
          <p:cNvSpPr txBox="1"/>
          <p:nvPr/>
        </p:nvSpPr>
        <p:spPr>
          <a:xfrm>
            <a:off x="313046" y="892293"/>
            <a:ext cx="714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A652"/>
                </a:solidFill>
                <a:latin typeface="Arial"/>
                <a:cs typeface="Arial"/>
              </a:rPr>
              <a:t>FITS: </a:t>
            </a:r>
            <a:r>
              <a:rPr lang="pt-BR" sz="2400" b="1" i="1" dirty="0" smtClean="0">
                <a:solidFill>
                  <a:srgbClr val="00A652"/>
                </a:solidFill>
                <a:latin typeface="Arial"/>
                <a:cs typeface="Arial"/>
              </a:rPr>
              <a:t>Financial </a:t>
            </a:r>
            <a:r>
              <a:rPr lang="pt-BR" sz="2400" b="1" i="1" dirty="0" err="1" smtClean="0">
                <a:solidFill>
                  <a:srgbClr val="00A652"/>
                </a:solidFill>
                <a:latin typeface="Arial"/>
                <a:cs typeface="Arial"/>
              </a:rPr>
              <a:t>Industry</a:t>
            </a:r>
            <a:r>
              <a:rPr lang="pt-BR" sz="2400" b="1" i="1" dirty="0" smtClean="0">
                <a:solidFill>
                  <a:srgbClr val="00A652"/>
                </a:solidFill>
                <a:latin typeface="Arial"/>
                <a:cs typeface="Arial"/>
              </a:rPr>
              <a:t> </a:t>
            </a:r>
            <a:r>
              <a:rPr lang="pt-BR" sz="2400" b="1" i="1" dirty="0" err="1" smtClean="0">
                <a:solidFill>
                  <a:srgbClr val="00A652"/>
                </a:solidFill>
                <a:latin typeface="Arial"/>
                <a:cs typeface="Arial"/>
              </a:rPr>
              <a:t>Technological</a:t>
            </a:r>
            <a:r>
              <a:rPr lang="pt-BR" sz="2400" b="1" i="1" dirty="0" smtClean="0">
                <a:solidFill>
                  <a:srgbClr val="00A652"/>
                </a:solidFill>
                <a:latin typeface="Arial"/>
                <a:cs typeface="Arial"/>
              </a:rPr>
              <a:t> Services</a:t>
            </a:r>
            <a:endParaRPr lang="en-US" sz="2400" b="1" i="1" dirty="0" smtClean="0">
              <a:solidFill>
                <a:srgbClr val="00A652"/>
              </a:solidFill>
              <a:latin typeface="Arial"/>
              <a:cs typeface="Arial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02608" y="1575329"/>
            <a:ext cx="8229600" cy="4230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Pensando em todos esses aspectos, o 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design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do Kerbbo MQM:FITS foi concebido para:</a:t>
            </a:r>
          </a:p>
          <a:p>
            <a:pPr marL="0" indent="0" algn="just">
              <a:buNone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Mostrar informações a respeito da saúde e disponibilidade de serviços imprescindíveis aos Negócios, como por exemplo 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trading </a:t>
            </a:r>
            <a:r>
              <a:rPr lang="pt-BR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platforms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market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data </a:t>
            </a:r>
            <a:r>
              <a:rPr lang="pt-BR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feeders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Apoiar a segurança da informação, apontando imediatamente tentativas de acesso não autorizado e outras violações.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Monitorar o desempenho e detectar quedas em </a:t>
            </a:r>
            <a:r>
              <a:rPr lang="pt-BR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links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de comunicação.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Auxiliar no controle da aderência a padrões de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qualidade/conformidade, como por exemplo ISO27001.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Fornecer status de todos os sistemas operados.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Permitir times de TI mais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enxutos</a:t>
            </a: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 eficientes.</a:t>
            </a:r>
          </a:p>
          <a:p>
            <a:pPr marL="0" indent="0" algn="just">
              <a:buNone/>
            </a:pPr>
            <a:endParaRPr lang="pt-B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pt-B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pt-B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61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99248" y="1584695"/>
            <a:ext cx="8229600" cy="120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MQM:FITS diferencia-se da monitoração oferecida no mercado em geral, não apenas por seu direcionamento inteligente, mas também pelo </a:t>
            </a:r>
            <a:r>
              <a:rPr lang="pt-B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valor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que traz em si, </a:t>
            </a:r>
            <a:r>
              <a:rPr lang="pt-BR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asset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indispensável para o período 2016-18.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3473566" y="2883771"/>
            <a:ext cx="2208727" cy="1077218"/>
            <a:chOff x="1025180" y="3028317"/>
            <a:chExt cx="2208727" cy="1077218"/>
          </a:xfrm>
        </p:grpSpPr>
        <p:sp>
          <p:nvSpPr>
            <p:cNvPr id="11" name="CaixaDeTexto 10"/>
            <p:cNvSpPr txBox="1"/>
            <p:nvPr/>
          </p:nvSpPr>
          <p:spPr>
            <a:xfrm>
              <a:off x="1025180" y="3028317"/>
              <a:ext cx="22087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Aumento da produtividade dos times em até</a:t>
              </a:r>
            </a:p>
            <a:p>
              <a:r>
                <a:rPr lang="pt-BR" sz="3600" b="1" dirty="0" smtClean="0"/>
                <a:t>50%</a:t>
              </a:r>
              <a:endParaRPr lang="pt-BR" sz="3600" b="1" dirty="0"/>
            </a:p>
          </p:txBody>
        </p:sp>
        <p:sp>
          <p:nvSpPr>
            <p:cNvPr id="15" name="Seta para cima 14"/>
            <p:cNvSpPr/>
            <p:nvPr/>
          </p:nvSpPr>
          <p:spPr>
            <a:xfrm>
              <a:off x="2345869" y="3304099"/>
              <a:ext cx="707266" cy="618423"/>
            </a:xfrm>
            <a:prstGeom prst="upArrow">
              <a:avLst/>
            </a:prstGeom>
            <a:gradFill>
              <a:gsLst>
                <a:gs pos="0">
                  <a:srgbClr val="8493CA"/>
                </a:gs>
                <a:gs pos="100000">
                  <a:srgbClr val="8493CA"/>
                </a:gs>
              </a:gsLst>
            </a:gradFill>
            <a:effectLst>
              <a:outerShdw blurRad="50800" dist="38100" dir="540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143268" y="4720736"/>
            <a:ext cx="2869321" cy="1077218"/>
            <a:chOff x="3102732" y="4798629"/>
            <a:chExt cx="2869321" cy="1077218"/>
          </a:xfrm>
        </p:grpSpPr>
        <p:sp>
          <p:nvSpPr>
            <p:cNvPr id="12" name="CaixaDeTexto 11"/>
            <p:cNvSpPr txBox="1"/>
            <p:nvPr/>
          </p:nvSpPr>
          <p:spPr>
            <a:xfrm>
              <a:off x="3763326" y="4798629"/>
              <a:ext cx="22087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Redução no tempo gasto com gerenciamento entre</a:t>
              </a:r>
            </a:p>
            <a:p>
              <a:r>
                <a:rPr lang="pt-BR" sz="3600" b="1" dirty="0" smtClean="0"/>
                <a:t>25% - 40%</a:t>
              </a:r>
              <a:endParaRPr lang="pt-BR" sz="3600" b="1" dirty="0"/>
            </a:p>
          </p:txBody>
        </p:sp>
        <p:sp>
          <p:nvSpPr>
            <p:cNvPr id="16" name="Seta para cima 15"/>
            <p:cNvSpPr/>
            <p:nvPr/>
          </p:nvSpPr>
          <p:spPr>
            <a:xfrm rot="10800000">
              <a:off x="3102732" y="4997635"/>
              <a:ext cx="707266" cy="618423"/>
            </a:xfrm>
            <a:prstGeom prst="upArrow">
              <a:avLst/>
            </a:prstGeom>
            <a:gradFill flip="none" rotWithShape="0">
              <a:gsLst>
                <a:gs pos="0">
                  <a:srgbClr val="00A652"/>
                </a:gs>
                <a:gs pos="100000">
                  <a:srgbClr val="00A652"/>
                </a:gs>
              </a:gsLst>
              <a:lin ang="5400000" scaled="1"/>
              <a:tileRect/>
            </a:gradFill>
            <a:effectLst>
              <a:outerShdw blurRad="50800" dist="38100" dir="16200000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97148" y="3786322"/>
            <a:ext cx="2208727" cy="1187810"/>
            <a:chOff x="806237" y="3711586"/>
            <a:chExt cx="2208727" cy="1187810"/>
          </a:xfrm>
        </p:grpSpPr>
        <p:sp>
          <p:nvSpPr>
            <p:cNvPr id="14" name="CaixaDeTexto 13"/>
            <p:cNvSpPr txBox="1"/>
            <p:nvPr/>
          </p:nvSpPr>
          <p:spPr>
            <a:xfrm>
              <a:off x="806237" y="3760623"/>
              <a:ext cx="220872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 smtClean="0"/>
                <a:t>40%</a:t>
              </a:r>
            </a:p>
            <a:p>
              <a:r>
                <a:rPr lang="pt-BR" sz="1400" dirty="0" smtClean="0"/>
                <a:t>menos interrupções em serviços críticos</a:t>
              </a:r>
              <a:endParaRPr lang="pt-BR" sz="1400" dirty="0"/>
            </a:p>
          </p:txBody>
        </p:sp>
        <p:sp>
          <p:nvSpPr>
            <p:cNvPr id="17" name="Seta para cima 16"/>
            <p:cNvSpPr/>
            <p:nvPr/>
          </p:nvSpPr>
          <p:spPr>
            <a:xfrm rot="10800000">
              <a:off x="1834399" y="3711586"/>
              <a:ext cx="707266" cy="618423"/>
            </a:xfrm>
            <a:prstGeom prst="upArrow">
              <a:avLst/>
            </a:prstGeom>
            <a:gradFill flip="none" rotWithShape="0">
              <a:gsLst>
                <a:gs pos="0">
                  <a:srgbClr val="00A652"/>
                </a:gs>
                <a:gs pos="100000">
                  <a:srgbClr val="00A652"/>
                </a:gs>
              </a:gsLst>
              <a:lin ang="5400000" scaled="1"/>
              <a:tileRect/>
            </a:gradFill>
            <a:effectLst>
              <a:outerShdw blurRad="50800" dist="38100" dir="16200000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149984" y="3759553"/>
            <a:ext cx="2208727" cy="1160189"/>
            <a:chOff x="6190996" y="3680504"/>
            <a:chExt cx="2208727" cy="1160189"/>
          </a:xfrm>
        </p:grpSpPr>
        <p:sp>
          <p:nvSpPr>
            <p:cNvPr id="13" name="CaixaDeTexto 12"/>
            <p:cNvSpPr txBox="1"/>
            <p:nvPr/>
          </p:nvSpPr>
          <p:spPr>
            <a:xfrm>
              <a:off x="6190996" y="3701920"/>
              <a:ext cx="220872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000" b="1" dirty="0" smtClean="0"/>
                <a:t>25%</a:t>
              </a:r>
            </a:p>
            <a:p>
              <a:pPr algn="r"/>
              <a:r>
                <a:rPr lang="pt-BR" sz="1400" dirty="0" smtClean="0"/>
                <a:t>menos chamados para o Service Desk</a:t>
              </a:r>
              <a:endParaRPr lang="pt-BR" sz="1400" dirty="0"/>
            </a:p>
          </p:txBody>
        </p:sp>
        <p:sp>
          <p:nvSpPr>
            <p:cNvPr id="18" name="Seta para cima 17"/>
            <p:cNvSpPr/>
            <p:nvPr/>
          </p:nvSpPr>
          <p:spPr>
            <a:xfrm rot="10800000">
              <a:off x="7154808" y="3680504"/>
              <a:ext cx="707266" cy="618423"/>
            </a:xfrm>
            <a:prstGeom prst="upArrow">
              <a:avLst/>
            </a:prstGeom>
            <a:gradFill flip="none" rotWithShape="0">
              <a:gsLst>
                <a:gs pos="0">
                  <a:srgbClr val="00A652"/>
                </a:gs>
                <a:gs pos="100000">
                  <a:srgbClr val="00A652"/>
                </a:gs>
              </a:gsLst>
              <a:lin ang="5400000" scaled="1"/>
              <a:tileRect/>
            </a:gradFill>
            <a:effectLst>
              <a:outerShdw blurRad="50800" dist="38100" dir="16200000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315533" y="893806"/>
            <a:ext cx="417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A652"/>
                </a:solidFill>
                <a:latin typeface="Arial"/>
                <a:cs typeface="Arial"/>
              </a:rPr>
              <a:t>Fator financeiro: 2016-2018</a:t>
            </a:r>
            <a:endParaRPr lang="en-US" sz="2400" b="1" dirty="0" smtClean="0">
              <a:solidFill>
                <a:srgbClr val="00A652"/>
              </a:solidFill>
              <a:latin typeface="Arial"/>
              <a:cs typeface="Arial"/>
            </a:endParaRP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19971"/>
              </p:ext>
            </p:extLst>
          </p:nvPr>
        </p:nvGraphicFramePr>
        <p:xfrm>
          <a:off x="495839" y="2896433"/>
          <a:ext cx="8036418" cy="192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209"/>
                <a:gridCol w="4018209"/>
              </a:tblGrid>
              <a:tr h="42246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Aumente</a:t>
                      </a:r>
                      <a:endParaRPr lang="pt-BR" sz="1800" dirty="0"/>
                    </a:p>
                  </a:txBody>
                  <a:tcPr>
                    <a:solidFill>
                      <a:srgbClr val="FDBA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Diminua</a:t>
                      </a:r>
                      <a:endParaRPr lang="pt-BR" sz="1800" dirty="0"/>
                    </a:p>
                  </a:txBody>
                  <a:tcPr>
                    <a:solidFill>
                      <a:srgbClr val="FDBA12"/>
                    </a:solidFill>
                  </a:tcPr>
                </a:tc>
              </a:tr>
              <a:tr h="375336"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Lucro,</a:t>
                      </a:r>
                      <a:r>
                        <a:rPr lang="pt-BR" sz="1300" baseline="0" dirty="0" smtClean="0"/>
                        <a:t> por p</a:t>
                      </a:r>
                      <a:r>
                        <a:rPr lang="pt-BR" sz="1300" dirty="0" smtClean="0"/>
                        <a:t>rodutividade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Chamados Service Desk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336"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Segurança</a:t>
                      </a:r>
                      <a:endParaRPr lang="pt-B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Interrupções/</a:t>
                      </a:r>
                      <a:r>
                        <a:rPr lang="pt-BR" sz="1300" i="1" dirty="0" err="1" smtClean="0"/>
                        <a:t>downtime</a:t>
                      </a:r>
                      <a:endParaRPr lang="pt-BR" sz="1300" dirty="0"/>
                    </a:p>
                  </a:txBody>
                  <a:tcPr/>
                </a:tc>
              </a:tr>
              <a:tr h="375336"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Conformidade</a:t>
                      </a:r>
                      <a:endParaRPr lang="pt-BR" sz="13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Tempo de resolução</a:t>
                      </a:r>
                      <a:endParaRPr lang="pt-BR" sz="13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336"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Satisfação dos Clientes</a:t>
                      </a:r>
                      <a:endParaRPr lang="pt-B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300" dirty="0" smtClean="0"/>
                        <a:t>Tempo de gerenciamento</a:t>
                      </a:r>
                      <a:endParaRPr lang="pt-BR" sz="13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0" name="Straight Connector 4"/>
          <p:cNvCxnSpPr/>
          <p:nvPr/>
        </p:nvCxnSpPr>
        <p:spPr>
          <a:xfrm>
            <a:off x="0" y="6447729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9" descr="LogoKerbb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1" r="22010"/>
          <a:stretch/>
        </p:blipFill>
        <p:spPr>
          <a:xfrm>
            <a:off x="8818049" y="6550924"/>
            <a:ext cx="244517" cy="248571"/>
          </a:xfrm>
          <a:prstGeom prst="rect">
            <a:avLst/>
          </a:prstGeom>
        </p:spPr>
      </p:pic>
      <p:cxnSp>
        <p:nvCxnSpPr>
          <p:cNvPr id="32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Imagem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9"/>
          <a:stretch/>
        </p:blipFill>
        <p:spPr>
          <a:xfrm>
            <a:off x="285750" y="158110"/>
            <a:ext cx="363280" cy="381774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2247094" y="6186119"/>
            <a:ext cx="4416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>
                <a:solidFill>
                  <a:schemeClr val="bg1">
                    <a:lumMod val="50000"/>
                  </a:schemeClr>
                </a:solidFill>
              </a:rPr>
              <a:t>Fontes de Informação: CA-Computer Associates, Paessler, </a:t>
            </a:r>
            <a:r>
              <a:rPr lang="pt-BR" sz="1100" dirty="0" err="1" smtClean="0">
                <a:solidFill>
                  <a:schemeClr val="bg1">
                    <a:lumMod val="50000"/>
                  </a:schemeClr>
                </a:solidFill>
              </a:rPr>
              <a:t>Computerworld</a:t>
            </a:r>
            <a:endParaRPr lang="pt-B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40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392805" y="1591483"/>
            <a:ext cx="8229600" cy="966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Parece interessante saber de antemão que a ocorrência de lentidão no 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link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de Internet vai afetar determinado terminal, ou grupo de terminais 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trading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 Assim, é possível trocar suas rotas para um </a:t>
            </a:r>
            <a:r>
              <a:rPr lang="pt-B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link</a:t>
            </a:r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mais saudável.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pt-BR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315533" y="893806"/>
            <a:ext cx="172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00A652"/>
                </a:solidFill>
                <a:latin typeface="Arial"/>
                <a:cs typeface="Arial"/>
              </a:rPr>
              <a:t>Yes, it fits!</a:t>
            </a:r>
            <a:endParaRPr lang="en-US" sz="2400" b="1" dirty="0" smtClean="0">
              <a:solidFill>
                <a:srgbClr val="00A652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4"/>
          <p:cNvCxnSpPr/>
          <p:nvPr/>
        </p:nvCxnSpPr>
        <p:spPr>
          <a:xfrm>
            <a:off x="0" y="6447729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9" descr="LogoKerbb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1" r="22010"/>
          <a:stretch/>
        </p:blipFill>
        <p:spPr>
          <a:xfrm>
            <a:off x="8818049" y="6550924"/>
            <a:ext cx="244517" cy="248571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392805" y="1591483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 produto MQM/FITS acompanha a evolução da TI, aplicando Inteligência sobre a monitoração de:</a:t>
            </a:r>
          </a:p>
          <a:p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Cloud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BR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Computing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nuvens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públicas, privadas ou híbridas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IoT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(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Internet </a:t>
            </a:r>
            <a:r>
              <a:rPr lang="pt-BR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of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BR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Things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) ou Internet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das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Coisas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Serviços </a:t>
            </a:r>
            <a:r>
              <a:rPr lang="pt-BR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Big Data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Aplicações 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mobile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ou APP</a:t>
            </a:r>
          </a:p>
          <a:p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392805" y="2847688"/>
            <a:ext cx="8193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Também é importante saber em tempo real o motivo pelo qual arquivos que precisam ser transferidos via FTP não estão sendo entregues, ou recebidos. Isso pode ser o </a:t>
            </a:r>
            <a:r>
              <a:rPr lang="pt-BR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start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para Procedimentos de Contingência.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b="8196"/>
          <a:stretch/>
        </p:blipFill>
        <p:spPr>
          <a:xfrm>
            <a:off x="3097831" y="4812046"/>
            <a:ext cx="1153173" cy="977111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" b="2199"/>
          <a:stretch/>
        </p:blipFill>
        <p:spPr>
          <a:xfrm>
            <a:off x="1485569" y="4155969"/>
            <a:ext cx="1226583" cy="1089561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48" y="4069858"/>
            <a:ext cx="1394340" cy="139434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82" y="4702425"/>
            <a:ext cx="1630098" cy="1086732"/>
          </a:xfrm>
          <a:prstGeom prst="rect">
            <a:avLst/>
          </a:prstGeom>
        </p:spPr>
      </p:pic>
      <p:cxnSp>
        <p:nvCxnSpPr>
          <p:cNvPr id="30" name="Straight Connector 3"/>
          <p:cNvCxnSpPr/>
          <p:nvPr/>
        </p:nvCxnSpPr>
        <p:spPr>
          <a:xfrm>
            <a:off x="-1752" y="724261"/>
            <a:ext cx="9144000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9"/>
          <a:stretch/>
        </p:blipFill>
        <p:spPr>
          <a:xfrm>
            <a:off x="285750" y="158110"/>
            <a:ext cx="363280" cy="38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97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17334</TotalTime>
  <Words>994</Words>
  <Application>Microsoft Office PowerPoint</Application>
  <PresentationFormat>Apresentação na tela (4:3)</PresentationFormat>
  <Paragraphs>187</Paragraphs>
  <Slides>21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Office Theme</vt:lpstr>
      <vt:lpstr>Microsoft Excel Binary 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Kerbbo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Cesar Macedo</dc:creator>
  <cp:lastModifiedBy>Cesar Macedo</cp:lastModifiedBy>
  <cp:revision>148</cp:revision>
  <dcterms:created xsi:type="dcterms:W3CDTF">2014-02-10T11:06:54Z</dcterms:created>
  <dcterms:modified xsi:type="dcterms:W3CDTF">2015-10-07T14:53:38Z</dcterms:modified>
</cp:coreProperties>
</file>